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hyperlink" Target="http://www.acs.org/content/acs/en/greenchemistry/what-is-green-chemistry/principles/green-chemistry-principle--7.html" TargetMode="External"/><Relationship Id="rId6" Type="http://schemas.openxmlformats.org/officeDocument/2006/relationships/hyperlink" Target="http://www.acs.org/content/acs/en/greenchemistry/what-is-green-chemistry/principles/green-chemistry-principle--6.html" TargetMode="External"/><Relationship Id="rId5" Type="http://schemas.openxmlformats.org/officeDocument/2006/relationships/hyperlink" Target="http://www.acs.org/content/acs/en/greenchemistry/what-is-green-chemistry/principles/green-chemistry-principle--5.html" TargetMode="External"/><Relationship Id="rId4" Type="http://schemas.openxmlformats.org/officeDocument/2006/relationships/hyperlink" Target="http://www.acs.org/content/acs/en/greenchemistry/what-is-green-chemistry/principles/gc-principle-of-the-month-4.html" TargetMode="External"/><Relationship Id="rId3" Type="http://schemas.openxmlformats.org/officeDocument/2006/relationships/hyperlink" Target="http://www.acs.org/content/acs/en/greenchemistry/what-is-green-chemistry/principles/green-chemistry-principle-3.html" TargetMode="External"/><Relationship Id="rId2" Type="http://schemas.openxmlformats.org/officeDocument/2006/relationships/hyperlink" Target="http://www.acs.org/content/acs/en/greenchemistry/what-is-green-chemistry/principles/gc-principle-of-the-month-2.html" TargetMode="External"/><Relationship Id="rId1" Type="http://schemas.openxmlformats.org/officeDocument/2006/relationships/hyperlink" Target="http://www.acs.org/content/acs/en/greenchemistry/what-is-green-chemistry/principles/gc-principle-of-the-month-1.html" TargetMode="Externa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hyperlink" Target="http://www.acs.org/content/acs/en/greenchemistry/what-is-green-chemistry/principles/green-chemistry-principle--12.html" TargetMode="External"/><Relationship Id="rId4" Type="http://schemas.openxmlformats.org/officeDocument/2006/relationships/hyperlink" Target="http://www.acs.org/content/acs/en/greenchemistry/what-is-green-chemistry/principles/green-chemistry-principle--11.html" TargetMode="External"/><Relationship Id="rId3" Type="http://schemas.openxmlformats.org/officeDocument/2006/relationships/hyperlink" Target="http://www.acs.org/content/acs/en/greenchemistry/what-is-green-chemistry/principles/green-chemistry-principle--10.html" TargetMode="External"/><Relationship Id="rId2" Type="http://schemas.openxmlformats.org/officeDocument/2006/relationships/hyperlink" Target="http://www.acs.org/content/acs/en/greenchemistry/what-is-green-chemistry/principles/green-chemistry-principle--9.html" TargetMode="External"/><Relationship Id="rId1" Type="http://schemas.openxmlformats.org/officeDocument/2006/relationships/hyperlink" Target="http://www.acs.org/content/acs/en/greenchemistry/what-is-green-chemistry/principles/green-chemistry-principle--8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/>
          <a:lstStyle/>
          <a:p>
            <a:r>
              <a:rPr lang="en-US" b="1" dirty="0" smtClean="0"/>
              <a:t>GREEN CHEMISTRY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7772400" cy="3200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It is the branch of chemistry concerned with developing processes and products to reduce or eliminate hazardous substances.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PRINCIPLES-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hlinkClick r:id="rId1"/>
              </a:rPr>
              <a:t>Prevention</a:t>
            </a:r>
            <a:endParaRPr lang="en-US" b="1" dirty="0" smtClean="0"/>
          </a:p>
          <a:p>
            <a:pPr lvl="0"/>
            <a:r>
              <a:rPr lang="en-US" b="1" dirty="0" smtClean="0">
                <a:hlinkClick r:id="rId2"/>
              </a:rPr>
              <a:t>Atom Economy</a:t>
            </a:r>
            <a:r>
              <a:rPr lang="en-US" b="1" dirty="0" smtClean="0"/>
              <a:t>  of reaction</a:t>
            </a:r>
            <a:endParaRPr lang="en-US" b="1" dirty="0" smtClean="0"/>
          </a:p>
          <a:p>
            <a:pPr lvl="0"/>
            <a:r>
              <a:rPr lang="en-US" b="1" dirty="0" smtClean="0">
                <a:hlinkClick r:id="rId3"/>
              </a:rPr>
              <a:t>Less Hazardous Chemical Syntheses</a:t>
            </a:r>
            <a:endParaRPr lang="en-US" b="1" dirty="0" smtClean="0"/>
          </a:p>
          <a:p>
            <a:pPr lvl="0"/>
            <a:r>
              <a:rPr lang="en-US" b="1" dirty="0" smtClean="0">
                <a:hlinkClick r:id="rId4"/>
              </a:rPr>
              <a:t>Designing Safer Chemicals</a:t>
            </a:r>
            <a:endParaRPr lang="en-US" b="1" dirty="0" smtClean="0"/>
          </a:p>
          <a:p>
            <a:pPr lvl="0"/>
            <a:r>
              <a:rPr lang="en-US" b="1" dirty="0" smtClean="0">
                <a:hlinkClick r:id="rId5"/>
              </a:rPr>
              <a:t>Safer Solvents and Auxiliaries</a:t>
            </a:r>
            <a:endParaRPr lang="en-US" b="1" dirty="0" smtClean="0"/>
          </a:p>
          <a:p>
            <a:pPr lvl="0"/>
            <a:r>
              <a:rPr lang="en-US" b="1" dirty="0" smtClean="0">
                <a:hlinkClick r:id="rId6"/>
              </a:rPr>
              <a:t>Design for Energy Efficiency</a:t>
            </a:r>
            <a:endParaRPr lang="en-US" b="1" dirty="0" smtClean="0"/>
          </a:p>
          <a:p>
            <a:pPr lvl="0"/>
            <a:r>
              <a:rPr lang="en-US" b="1" dirty="0" smtClean="0">
                <a:hlinkClick r:id="rId7"/>
              </a:rPr>
              <a:t>Use of Renewable </a:t>
            </a:r>
            <a:r>
              <a:rPr lang="en-US" b="1" dirty="0" err="1" smtClean="0">
                <a:hlinkClick r:id="rId7"/>
              </a:rPr>
              <a:t>Feedstocks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b="1" dirty="0" smtClean="0">
                <a:hlinkClick r:id="rId1"/>
              </a:rPr>
              <a:t>Reduce Derivatives</a:t>
            </a:r>
            <a:endParaRPr lang="en-US" b="1" dirty="0" smtClean="0"/>
          </a:p>
          <a:p>
            <a:r>
              <a:rPr lang="en-US" b="1" dirty="0" smtClean="0">
                <a:hlinkClick r:id="rId2"/>
              </a:rPr>
              <a:t>Catalysis</a:t>
            </a:r>
            <a:endParaRPr lang="en-US" b="1" dirty="0" smtClean="0"/>
          </a:p>
          <a:p>
            <a:r>
              <a:rPr lang="en-US" b="1" dirty="0" smtClean="0">
                <a:hlinkClick r:id="rId3"/>
              </a:rPr>
              <a:t>Design for Degradation</a:t>
            </a:r>
            <a:endParaRPr lang="en-US" b="1" dirty="0" smtClean="0"/>
          </a:p>
          <a:p>
            <a:r>
              <a:rPr lang="en-US" b="1" dirty="0" smtClean="0">
                <a:hlinkClick r:id="rId4"/>
              </a:rPr>
              <a:t>Real-time analysis for Pollution Prevention</a:t>
            </a:r>
            <a:endParaRPr lang="en-US" b="1" dirty="0" smtClean="0"/>
          </a:p>
          <a:p>
            <a:r>
              <a:rPr lang="en-US" b="1" dirty="0" smtClean="0">
                <a:hlinkClick r:id="rId5"/>
              </a:rPr>
              <a:t>Inherently Safer Chemistry for Accident Prevention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Autofit/>
          </a:bodyPr>
          <a:lstStyle/>
          <a:p>
            <a:br>
              <a:rPr lang="en-US" sz="2800" dirty="0" smtClean="0"/>
            </a:br>
            <a:br>
              <a:rPr lang="en-US" sz="2800" dirty="0" smtClean="0"/>
            </a:br>
            <a:r>
              <a:rPr lang="en-US" sz="2800" dirty="0" err="1" smtClean="0"/>
              <a:t>Poliakoff</a:t>
            </a:r>
            <a:r>
              <a:rPr lang="en-US" sz="2800" dirty="0" smtClean="0"/>
              <a:t> and colleagues have reported  a mnemonic, </a:t>
            </a:r>
            <a:r>
              <a:rPr lang="en-US" sz="2800" b="1" dirty="0" smtClean="0"/>
              <a:t>PRODUCTIVELY, :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 – Prevent wastes </a:t>
            </a:r>
            <a:endParaRPr lang="en-US" dirty="0" smtClean="0"/>
          </a:p>
          <a:p>
            <a:r>
              <a:rPr lang="en-US" dirty="0" smtClean="0"/>
              <a:t>R – Renewable materials </a:t>
            </a:r>
            <a:endParaRPr lang="en-US" dirty="0" smtClean="0"/>
          </a:p>
          <a:p>
            <a:r>
              <a:rPr lang="en-US" dirty="0" smtClean="0"/>
              <a:t>O - Omit </a:t>
            </a:r>
            <a:r>
              <a:rPr lang="en-US" dirty="0" err="1" smtClean="0"/>
              <a:t>derivatization</a:t>
            </a:r>
            <a:r>
              <a:rPr lang="en-US" dirty="0" smtClean="0"/>
              <a:t> steps </a:t>
            </a:r>
            <a:endParaRPr lang="en-US" dirty="0" smtClean="0"/>
          </a:p>
          <a:p>
            <a:r>
              <a:rPr lang="en-US" dirty="0" smtClean="0"/>
              <a:t>D – Degradable chemical products </a:t>
            </a:r>
            <a:endParaRPr lang="en-US" dirty="0" smtClean="0"/>
          </a:p>
          <a:p>
            <a:r>
              <a:rPr lang="en-US" dirty="0" smtClean="0"/>
              <a:t>U – Use of safe synthetic methods </a:t>
            </a:r>
            <a:endParaRPr lang="en-US" dirty="0" smtClean="0"/>
          </a:p>
          <a:p>
            <a:r>
              <a:rPr lang="en-US" dirty="0" smtClean="0"/>
              <a:t>C – Catalytic reagents </a:t>
            </a:r>
            <a:endParaRPr lang="en-US" dirty="0" smtClean="0"/>
          </a:p>
          <a:p>
            <a:r>
              <a:rPr lang="en-US" dirty="0" smtClean="0"/>
              <a:t>T – Temperature, pressure ambient </a:t>
            </a:r>
            <a:endParaRPr lang="en-US" dirty="0" smtClean="0"/>
          </a:p>
          <a:p>
            <a:r>
              <a:rPr lang="en-US" dirty="0" smtClean="0"/>
              <a:t>I – In-process monitoring </a:t>
            </a:r>
            <a:endParaRPr lang="en-US" dirty="0" smtClean="0"/>
          </a:p>
          <a:p>
            <a:r>
              <a:rPr lang="en-US" dirty="0" smtClean="0"/>
              <a:t>V – Very few auxiliary substances </a:t>
            </a:r>
            <a:endParaRPr lang="en-US" dirty="0" smtClean="0"/>
          </a:p>
          <a:p>
            <a:r>
              <a:rPr lang="en-US" dirty="0" smtClean="0"/>
              <a:t>E – E-factor, maximize feed in product </a:t>
            </a:r>
            <a:endParaRPr lang="en-US" dirty="0" smtClean="0"/>
          </a:p>
          <a:p>
            <a:r>
              <a:rPr lang="en-US" dirty="0" smtClean="0"/>
              <a:t>L – low toxicity of chemical products </a:t>
            </a:r>
            <a:endParaRPr lang="en-US" dirty="0" smtClean="0"/>
          </a:p>
          <a:p>
            <a:r>
              <a:rPr lang="en-US" dirty="0" smtClean="0"/>
              <a:t>Y – Yes, it is safe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GOAL OF GREEN CHEMISTRY-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To reduce the adverse environmental impact.</a:t>
            </a:r>
            <a:endParaRPr lang="en-US" b="1" dirty="0" smtClean="0"/>
          </a:p>
          <a:p>
            <a:r>
              <a:rPr lang="en-US" b="1" dirty="0" smtClean="0"/>
              <a:t>2. To develop processes based on renewable feed. </a:t>
            </a:r>
            <a:endParaRPr lang="en-US" b="1" dirty="0" smtClean="0"/>
          </a:p>
          <a:p>
            <a:r>
              <a:rPr lang="en-US" b="1" dirty="0" smtClean="0"/>
              <a:t>3. To minimize byproduct through redesign of reaction or in other words to achieve higher % atomic economy.</a:t>
            </a:r>
            <a:endParaRPr lang="en-US" b="1" dirty="0" smtClean="0"/>
          </a:p>
          <a:p>
            <a:r>
              <a:rPr lang="en-US" b="1" dirty="0" smtClean="0"/>
              <a:t>4. To develop reaction involving less toxic raw materials.</a:t>
            </a:r>
            <a:endParaRPr lang="en-US" b="1" dirty="0" smtClean="0"/>
          </a:p>
          <a:p>
            <a:r>
              <a:rPr lang="en-US" b="1" dirty="0" smtClean="0"/>
              <a:t>5. To develop processes which are hazardous free.</a:t>
            </a:r>
            <a:endParaRPr lang="en-US" b="1" dirty="0" smtClean="0"/>
          </a:p>
          <a:p>
            <a:r>
              <a:rPr lang="en-US" b="1" dirty="0" smtClean="0"/>
              <a:t>6. To use the environment friendly solvent rather than organic solvents.</a:t>
            </a:r>
            <a:endParaRPr lang="en-US" b="1" dirty="0" smtClean="0"/>
          </a:p>
          <a:p>
            <a:r>
              <a:rPr lang="en-US" b="1" dirty="0" smtClean="0"/>
              <a:t>7. To improve energy efficiency by developing low temperature, low pressure processes using improved catalyst.</a:t>
            </a:r>
            <a:endParaRPr lang="en-US" b="1" dirty="0" smtClean="0"/>
          </a:p>
          <a:p>
            <a:r>
              <a:rPr lang="en-US" b="1" dirty="0" smtClean="0"/>
              <a:t>8. To develop reliable methods monitor and control processes.</a:t>
            </a:r>
            <a:endParaRPr lang="en-US" b="1" dirty="0" smtClean="0"/>
          </a:p>
          <a:p>
            <a:r>
              <a:rPr lang="en-US" b="1" dirty="0" smtClean="0"/>
              <a:t>9. To develop eco-friendly products, which degrade more readily than current products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SIGNIFICANCE OF GREEN CHEMISTRY-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 </a:t>
            </a:r>
            <a:endParaRPr lang="en-US" dirty="0" smtClean="0"/>
          </a:p>
          <a:p>
            <a:r>
              <a:rPr lang="en-US" dirty="0" smtClean="0"/>
              <a:t>			 	Waste</a:t>
            </a:r>
            <a:endParaRPr lang="en-US" dirty="0" smtClean="0"/>
          </a:p>
          <a:p>
            <a:r>
              <a:rPr lang="en-US" dirty="0" smtClean="0"/>
              <a:t>				</a:t>
            </a:r>
            <a:endParaRPr lang="en-US" dirty="0" smtClean="0"/>
          </a:p>
          <a:p>
            <a:r>
              <a:rPr lang="en-US" dirty="0" smtClean="0"/>
              <a:t>			 	Materials</a:t>
            </a:r>
            <a:endParaRPr lang="en-US" dirty="0" smtClean="0"/>
          </a:p>
          <a:p>
            <a:r>
              <a:rPr lang="en-US" dirty="0" smtClean="0"/>
              <a:t>				</a:t>
            </a:r>
            <a:endParaRPr lang="en-US" dirty="0" smtClean="0"/>
          </a:p>
          <a:p>
            <a:r>
              <a:rPr lang="en-US" dirty="0" smtClean="0"/>
              <a:t>				Hazards</a:t>
            </a:r>
            <a:endParaRPr lang="en-US" dirty="0" smtClean="0"/>
          </a:p>
          <a:p>
            <a:r>
              <a:rPr lang="en-US" dirty="0" smtClean="0"/>
              <a:t>            Reducing			</a:t>
            </a:r>
            <a:endParaRPr lang="en-US" dirty="0" smtClean="0"/>
          </a:p>
          <a:p>
            <a:r>
              <a:rPr lang="en-US" dirty="0" smtClean="0"/>
              <a:t>				Risks</a:t>
            </a:r>
            <a:endParaRPr lang="en-US" dirty="0" smtClean="0"/>
          </a:p>
          <a:p>
            <a:r>
              <a:rPr lang="en-US" dirty="0" smtClean="0"/>
              <a:t> </a:t>
            </a:r>
            <a:endParaRPr lang="en-US" dirty="0" smtClean="0"/>
          </a:p>
          <a:p>
            <a:pPr lvl="8">
              <a:buNone/>
            </a:pPr>
            <a:r>
              <a:rPr lang="en-US" sz="3200" dirty="0" smtClean="0"/>
              <a:t>Energy</a:t>
            </a:r>
            <a:endParaRPr lang="en-US" sz="3200" dirty="0" smtClean="0"/>
          </a:p>
          <a:p>
            <a:r>
              <a:rPr lang="en-US" dirty="0" smtClean="0"/>
              <a:t>				</a:t>
            </a:r>
            <a:endParaRPr lang="en-US" dirty="0" smtClean="0"/>
          </a:p>
          <a:p>
            <a:r>
              <a:rPr lang="en-US" dirty="0" smtClean="0"/>
              <a:t>				Environmental impact</a:t>
            </a:r>
            <a:endParaRPr lang="en-US" dirty="0" smtClean="0"/>
          </a:p>
          <a:p>
            <a:r>
              <a:rPr lang="en-US" dirty="0" smtClean="0"/>
              <a:t>				</a:t>
            </a:r>
            <a:endParaRPr lang="en-US" dirty="0" smtClean="0"/>
          </a:p>
          <a:p>
            <a:r>
              <a:rPr lang="en-US" dirty="0" smtClean="0"/>
              <a:t>				Cost</a:t>
            </a:r>
            <a:endParaRPr lang="en-US" dirty="0" smtClean="0"/>
          </a:p>
          <a:p>
            <a:r>
              <a:rPr lang="en-US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1716</Words>
  <Application>WPS Presentation</Application>
  <PresentationFormat>On-screen Show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微软雅黑</vt:lpstr>
      <vt:lpstr/>
      <vt:lpstr>Arial Unicode MS</vt:lpstr>
      <vt:lpstr>Office Theme</vt:lpstr>
      <vt:lpstr>GREEN CHEMISTRY </vt:lpstr>
      <vt:lpstr>PRINCIPLES- </vt:lpstr>
      <vt:lpstr>PowerPoint 演示文稿</vt:lpstr>
      <vt:lpstr>  Poliakoff and colleagues have reported  a mnemonic, PRODUCTIVELY, :  </vt:lpstr>
      <vt:lpstr>GOAL OF GREEN CHEMISTRY- </vt:lpstr>
      <vt:lpstr>SIGNIFICANCE OF GREEN CHEMISTRY-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CHEMISTRY </dc:title>
  <dc:creator/>
  <cp:lastModifiedBy>user</cp:lastModifiedBy>
  <cp:revision>14</cp:revision>
  <dcterms:created xsi:type="dcterms:W3CDTF">2006-08-16T00:00:00Z</dcterms:created>
  <dcterms:modified xsi:type="dcterms:W3CDTF">2018-07-31T07:14:05Z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